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8" r:id="rId2"/>
    <p:sldId id="276" r:id="rId3"/>
    <p:sldId id="293" r:id="rId4"/>
    <p:sldId id="274" r:id="rId5"/>
    <p:sldId id="294" r:id="rId6"/>
    <p:sldId id="304" r:id="rId7"/>
    <p:sldId id="258" r:id="rId8"/>
    <p:sldId id="259" r:id="rId9"/>
    <p:sldId id="260" r:id="rId10"/>
    <p:sldId id="278" r:id="rId11"/>
    <p:sldId id="305" r:id="rId12"/>
    <p:sldId id="262" r:id="rId13"/>
    <p:sldId id="279" r:id="rId14"/>
    <p:sldId id="263" r:id="rId15"/>
    <p:sldId id="306" r:id="rId16"/>
    <p:sldId id="264" r:id="rId17"/>
    <p:sldId id="308" r:id="rId18"/>
    <p:sldId id="307" r:id="rId19"/>
    <p:sldId id="295" r:id="rId20"/>
    <p:sldId id="265" r:id="rId21"/>
    <p:sldId id="280" r:id="rId22"/>
    <p:sldId id="309" r:id="rId23"/>
    <p:sldId id="310" r:id="rId24"/>
    <p:sldId id="266" r:id="rId25"/>
    <p:sldId id="311" r:id="rId26"/>
    <p:sldId id="312" r:id="rId27"/>
    <p:sldId id="313" r:id="rId28"/>
    <p:sldId id="281" r:id="rId29"/>
    <p:sldId id="314" r:id="rId30"/>
    <p:sldId id="317" r:id="rId31"/>
    <p:sldId id="315" r:id="rId32"/>
    <p:sldId id="316" r:id="rId33"/>
    <p:sldId id="268" r:id="rId34"/>
    <p:sldId id="269" r:id="rId35"/>
    <p:sldId id="318" r:id="rId36"/>
    <p:sldId id="319" r:id="rId37"/>
    <p:sldId id="320" r:id="rId38"/>
    <p:sldId id="326" r:id="rId39"/>
    <p:sldId id="321" r:id="rId40"/>
    <p:sldId id="322" r:id="rId41"/>
    <p:sldId id="323" r:id="rId42"/>
    <p:sldId id="271" r:id="rId43"/>
    <p:sldId id="324" r:id="rId44"/>
    <p:sldId id="325" r:id="rId45"/>
    <p:sldId id="296" r:id="rId46"/>
    <p:sldId id="283" r:id="rId47"/>
    <p:sldId id="284" r:id="rId48"/>
    <p:sldId id="285" r:id="rId49"/>
    <p:sldId id="286" r:id="rId50"/>
    <p:sldId id="287" r:id="rId51"/>
    <p:sldId id="289" r:id="rId52"/>
    <p:sldId id="288" r:id="rId53"/>
    <p:sldId id="299" r:id="rId54"/>
    <p:sldId id="300" r:id="rId55"/>
    <p:sldId id="301" r:id="rId56"/>
    <p:sldId id="302" r:id="rId57"/>
    <p:sldId id="290" r:id="rId58"/>
    <p:sldId id="327" r:id="rId59"/>
    <p:sldId id="291" r:id="rId60"/>
    <p:sldId id="272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41" autoAdjust="0"/>
    <p:restoredTop sz="97478" autoAdjust="0"/>
  </p:normalViewPr>
  <p:slideViewPr>
    <p:cSldViewPr>
      <p:cViewPr>
        <p:scale>
          <a:sx n="163" d="100"/>
          <a:sy n="163" d="100"/>
        </p:scale>
        <p:origin x="4296" y="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 smtClean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Calculus </a:t>
            </a: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Single Variable</a:t>
            </a:r>
            <a:endParaRPr lang="en-US" sz="44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4" y="3320143"/>
            <a:ext cx="4049485" cy="303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5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area of this representative rectangle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sz="3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𝐡𝐞𝐢𝐠𝐡𝐭</m:t>
                          </m:r>
                        </m:e>
                      </m:d>
                      <m:d>
                        <m:dPr>
                          <m:ctrlP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𝐰𝐢𝐝𝐭𝐡</m:t>
                          </m:r>
                        </m:e>
                      </m:d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859051"/>
                <a:ext cx="9144000" cy="301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By adding the areas of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rectangles and taking the limit as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</a:t>
                </a:r>
                <a:r>
                  <a:rPr lang="en-US" sz="3200" b="1" dirty="0" smtClean="0"/>
                  <a:t>obtain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sz="32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3200" b="1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r>
                                    <a:rPr lang="en-US" sz="3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2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2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sz="3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59051"/>
                <a:ext cx="9144000" cy="3017749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0597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/>
                  <a:t> are continuous on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is also continuous on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the limit exists.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59740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 l="-1667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82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Recall </a:t>
                </a:r>
                <a:r>
                  <a:rPr lang="en-US" sz="3200" b="1" dirty="0" smtClean="0"/>
                  <a:t>that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</m:d>
                  </m:oMath>
                </a14:m>
                <a:r>
                  <a:rPr lang="en-US" sz="3200" b="1" dirty="0"/>
                  <a:t> is the </a:t>
                </a:r>
                <a:r>
                  <a:rPr lang="en-US" sz="3200" b="1" dirty="0" smtClean="0"/>
                  <a:t>norm of </a:t>
                </a:r>
                <a:r>
                  <a:rPr lang="en-US" sz="3200" b="1" dirty="0"/>
                  <a:t>the partition.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</a:t>
                </a:r>
                <a:r>
                  <a:rPr lang="en-US" sz="3200" b="1" dirty="0"/>
                  <a:t>a </a:t>
                </a:r>
                <a:r>
                  <a:rPr lang="en-US" sz="3200" b="1" dirty="0" smtClean="0"/>
                  <a:t>regular partition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statements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200" b="1" dirty="0"/>
                  <a:t> are equivalent.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508093"/>
                <a:ext cx="9144000" cy="3968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en-US" sz="3200" b="1" dirty="0" smtClean="0"/>
                  <a:t>So </a:t>
                </a:r>
                <a:r>
                  <a:rPr lang="en-US" sz="3200" b="1" dirty="0"/>
                  <a:t>the area of the given region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𝐀𝐫𝐞𝐚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2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3200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2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08093"/>
                <a:ext cx="9144000" cy="3968907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72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47547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Area of a Region Between Two Curves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are continuous </a:t>
                </a:r>
                <a:r>
                  <a:rPr lang="en-US" sz="3200" b="1" dirty="0" smtClean="0"/>
                  <a:t>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all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then </a:t>
                </a:r>
                <a:r>
                  <a:rPr lang="en-US" sz="3200" b="1" dirty="0" smtClean="0"/>
                  <a:t>the area </a:t>
                </a:r>
                <a:r>
                  <a:rPr lang="en-US" sz="3200" b="1" dirty="0"/>
                  <a:t>of the region bounded by the graphs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dirty="0" smtClean="0"/>
                  <a:t> and the </a:t>
                </a:r>
                <a:r>
                  <a:rPr lang="en-US" sz="3200" b="1" dirty="0"/>
                  <a:t>vertical </a:t>
                </a:r>
                <a:r>
                  <a:rPr lang="en-US" sz="3200" b="1" dirty="0" smtClean="0"/>
                  <a:t>lines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 smtClean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 smtClean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𝐀𝐫𝐞𝐚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4754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06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 above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the graphs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/>
                  <a:t> are shown above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however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is not necessary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7432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same integrand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3200" b="1" dirty="0"/>
                  <a:t> can be used as long as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/>
                  <a:t> are continuous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for all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32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5264209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is </a:t>
                </a:r>
                <a:r>
                  <a:rPr lang="en-US" sz="3200" b="1" dirty="0" smtClean="0"/>
                  <a:t>summarized graphically </a:t>
                </a: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/>
                  <a:t> below.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64209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 l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84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Notice </a:t>
                </a: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sz="3200" b="1" dirty="0"/>
                  <a:t>that the height of a </a:t>
                </a:r>
                <a:r>
                  <a:rPr lang="en-US" sz="3200" b="1" dirty="0" smtClean="0"/>
                  <a:t>representative rectangle 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regardless of the relative position of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" y="2510723"/>
            <a:ext cx="9132047" cy="335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3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Representative rectangles are used throughout </a:t>
            </a:r>
            <a:r>
              <a:rPr lang="en-US" sz="3200" b="1" dirty="0" smtClean="0"/>
              <a:t>in this course </a:t>
            </a:r>
            <a:r>
              <a:rPr lang="en-US" sz="3200" b="1" dirty="0"/>
              <a:t>in various </a:t>
            </a:r>
            <a:r>
              <a:rPr lang="en-US" sz="3200" b="1" dirty="0" smtClean="0"/>
              <a:t>applications of </a:t>
            </a:r>
            <a:r>
              <a:rPr lang="en-US" sz="3200" b="1" dirty="0"/>
              <a:t>integration.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1460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 smtClean="0"/>
                  <a:t>A vertical rectangle (of width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) </a:t>
                </a:r>
                <a:r>
                  <a:rPr lang="en-US" sz="3200" b="1" dirty="0"/>
                  <a:t>implies integration with respect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whereas </a:t>
                </a:r>
              </a:p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 smtClean="0"/>
                  <a:t>a </a:t>
                </a:r>
                <a:r>
                  <a:rPr lang="en-US" sz="3200" b="1" dirty="0"/>
                  <a:t>horizontal rectangle (of width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 smtClean="0"/>
                  <a:t>) </a:t>
                </a:r>
                <a:r>
                  <a:rPr lang="en-US" sz="3200" b="1" dirty="0"/>
                  <a:t>implies integration with respect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83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80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Finding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Area of a Region </a:t>
                </a:r>
                <a:endPara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Between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Two 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Curves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area of the region bounded by the graphs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 smtClean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and two vertical lines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02388"/>
              </a:xfrm>
              <a:prstGeom prst="rect">
                <a:avLst/>
              </a:prstGeom>
              <a:blipFill>
                <a:blip r:embed="rId2"/>
                <a:stretch>
                  <a:fillRect l="-1667" r="-1667" b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810000"/>
                <a:ext cx="9144000" cy="3063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 smtClean="0"/>
                  <a:t> for all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/>
                  <a:t> below.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0000"/>
                <a:ext cx="9144000" cy="3063724"/>
              </a:xfrm>
              <a:prstGeom prst="rect">
                <a:avLst/>
              </a:prstGeom>
              <a:blipFill>
                <a:blip r:embed="rId3"/>
                <a:stretch>
                  <a:fillRect l="-1667" r="-1667" b="-3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89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838200"/>
                <a:ext cx="4191000" cy="3880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area of the representative rectangle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8200"/>
                <a:ext cx="4191000" cy="3880806"/>
              </a:xfrm>
              <a:prstGeom prst="rect">
                <a:avLst/>
              </a:prstGeom>
              <a:blipFill>
                <a:blip r:embed="rId3"/>
                <a:stretch>
                  <a:fillRect l="-3634" r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862" y="838201"/>
            <a:ext cx="4770138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5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29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the area of the region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91286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511609"/>
                <a:ext cx="9144000" cy="2042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𝟏𝟕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11609"/>
                <a:ext cx="9144000" cy="20422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80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2133600"/>
            <a:ext cx="9144000" cy="3124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of Integration:</a:t>
            </a:r>
          </a:p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Area of a Region Between Intersecting Curves</a:t>
            </a:r>
          </a:p>
        </p:txBody>
      </p:sp>
    </p:spTree>
    <p:extLst>
      <p:ext uri="{BB962C8B-B14F-4D97-AF65-F5344CB8AC3E}">
        <p14:creationId xmlns:p14="http://schemas.microsoft.com/office/powerpoint/2010/main" val="239971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28956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of Integration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286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2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 above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the </a:t>
                </a:r>
                <a:r>
                  <a:rPr lang="en-US" sz="3200" b="1" dirty="0"/>
                  <a:t>graphs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do not intersect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</a:t>
                </a:r>
                <a:r>
                  <a:rPr lang="en-US" sz="3200" b="1" dirty="0" smtClean="0"/>
                  <a:t>the values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are given </a:t>
                </a:r>
                <a:r>
                  <a:rPr lang="en-US" sz="3200" b="1" dirty="0" smtClean="0"/>
                  <a:t>explicitly</a:t>
                </a:r>
                <a:r>
                  <a:rPr lang="en-US" sz="3200" b="1" dirty="0"/>
                  <a:t>.</a:t>
                </a:r>
                <a:endParaRPr lang="en-US" sz="3200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25060"/>
              </a:xfrm>
              <a:prstGeom prst="rect">
                <a:avLst/>
              </a:prstGeom>
              <a:blipFill>
                <a:blip r:embed="rId2"/>
                <a:stretch>
                  <a:fillRect l="-1667" r="-1667" b="-4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514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more common problem involves the area of a region bounded by two intersecting </a:t>
                </a:r>
                <a:r>
                  <a:rPr lang="en-US" sz="3200" b="1" dirty="0" smtClean="0"/>
                  <a:t>graphs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where the values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sz="3200" b="1" dirty="0"/>
                  <a:t> must be calculated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50292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This technique is illustrated in the following Example.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2560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556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A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Region Lying Between Two </a:t>
                </a:r>
                <a:endPara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   Intersecting Graphs</a:t>
                </a:r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area of the region bounded by the graphs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 and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2060"/>
                    </a:solidFill>
                  </a:rPr>
                  <a:t>	</a:t>
                </a:r>
                <a:r>
                  <a:rPr lang="en-US" sz="3200" b="1" dirty="0" smtClean="0">
                    <a:solidFill>
                      <a:srgbClr val="002060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56166"/>
              </a:xfrm>
              <a:prstGeom prst="rect">
                <a:avLst/>
              </a:prstGeom>
              <a:blipFill>
                <a:blip r:embed="rId2"/>
                <a:stretch>
                  <a:fillRect l="-1667" t="-2401" r="-1667" b="-2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072348"/>
                <a:ext cx="44196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notice that the graphs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/>
                  <a:t> have two points </a:t>
                </a:r>
                <a:r>
                  <a:rPr lang="en-US" sz="3200" b="1" dirty="0" smtClean="0"/>
                  <a:t>of intersection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2348"/>
                <a:ext cx="4419600" cy="3785652"/>
              </a:xfrm>
              <a:prstGeom prst="rect">
                <a:avLst/>
              </a:prstGeom>
              <a:blipFill>
                <a:blip r:embed="rId3"/>
                <a:stretch>
                  <a:fillRect l="-3448" r="-3448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111566"/>
            <a:ext cx="3352800" cy="474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3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035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find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coordinates of these points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set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equal to </a:t>
                </a:r>
                <a:r>
                  <a:rPr lang="en-US" sz="3200" b="1" dirty="0" smtClean="0"/>
                  <a:t>each other </a:t>
                </a:r>
                <a:r>
                  <a:rPr lang="en-US" sz="3200" b="1" dirty="0"/>
                  <a:t>and solve for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 </a:t>
                </a:r>
                <a:r>
                  <a:rPr lang="en-US" sz="3200" b="1" dirty="0" smtClean="0">
                    <a:solidFill>
                      <a:srgbClr val="7030A0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rgbClr val="7030A0"/>
                    </a:solidFill>
                  </a:rPr>
                  <a:t> equal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 smtClean="0">
                    <a:solidFill>
                      <a:srgbClr val="7030A0"/>
                    </a:solidFill>
                  </a:rPr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 </a:t>
                </a:r>
                <a:r>
                  <a:rPr lang="en-US" sz="3200" b="1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>
                    <a:solidFill>
                      <a:srgbClr val="7030A0"/>
                    </a:solidFill>
                  </a:rPr>
                  <a:t>   write </a:t>
                </a:r>
                <a:r>
                  <a:rPr lang="en-US" sz="3200" b="1" dirty="0">
                    <a:solidFill>
                      <a:srgbClr val="7030A0"/>
                    </a:solidFill>
                  </a:rPr>
                  <a:t>in general form</a:t>
                </a:r>
                <a:r>
                  <a:rPr lang="en-US" sz="3200" b="1" dirty="0" smtClean="0">
                    <a:solidFill>
                      <a:srgbClr val="7030A0"/>
                    </a:solidFill>
                  </a:rPr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 </a:t>
                </a:r>
                <a:r>
                  <a:rPr lang="en-US" sz="3200" b="1" dirty="0" smtClean="0"/>
                  <a:t>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3200" b="1" dirty="0" smtClean="0">
                    <a:solidFill>
                      <a:srgbClr val="7030A0"/>
                    </a:solidFill>
                  </a:rPr>
                  <a:t> factor.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7030A0"/>
                    </a:solidFill>
                  </a:rPr>
                  <a:t>		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  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  </a:t>
                </a:r>
                <a:r>
                  <a:rPr lang="en-US" sz="3200" b="1" dirty="0" smtClean="0">
                    <a:solidFill>
                      <a:srgbClr val="7030A0"/>
                    </a:solidFill>
                  </a:rPr>
                  <a:t>solve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035114"/>
              </a:xfrm>
              <a:prstGeom prst="rect">
                <a:avLst/>
              </a:prstGeom>
              <a:blipFill>
                <a:blip r:embed="rId2"/>
                <a:stretch>
                  <a:fillRect l="-1667" r="-1667"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6026209"/>
                <a:ext cx="9144000" cy="75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6209"/>
                <a:ext cx="9144000" cy="755591"/>
              </a:xfrm>
              <a:prstGeom prst="rect">
                <a:avLst/>
              </a:prstGeom>
              <a:blipFill>
                <a:blip r:embed="rId3"/>
                <a:stretch>
                  <a:fillRect l="-166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5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for all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in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the representative </a:t>
                </a:r>
                <a:r>
                  <a:rPr lang="en-US" sz="3200" b="1" dirty="0"/>
                  <a:t>rectangle has an area </a:t>
                </a:r>
                <a:r>
                  <a:rPr lang="en-US" sz="3200" b="1" dirty="0" smtClean="0"/>
                  <a:t>of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924646"/>
                <a:ext cx="9144000" cy="2777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and the area of the region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24646"/>
                <a:ext cx="9144000" cy="2777427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54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A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Region Lying Between Two </a:t>
                </a:r>
                <a:endPara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    Intersecting Graphs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sine and cosine curves intersect infinitely many times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bounding regions of </a:t>
                </a:r>
                <a:r>
                  <a:rPr lang="en-US" sz="3200" b="1" dirty="0" smtClean="0"/>
                  <a:t>equal areas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 smtClean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blipFill>
                <a:blip r:embed="rId2"/>
                <a:stretch>
                  <a:fillRect l="-1667" t="-2410" r="-1667" b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3810000"/>
            <a:ext cx="48006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Find the area of one of these regions</a:t>
            </a:r>
            <a:r>
              <a:rPr lang="en-US" sz="3200" b="1" dirty="0" smtClean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718" y="2861708"/>
            <a:ext cx="3738282" cy="399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4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Let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1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1" i="1" dirty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for all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in the </a:t>
                </a:r>
                <a:r>
                  <a:rPr lang="en-US" sz="3200" b="1" dirty="0" smtClean="0"/>
                  <a:t>interval corresponding </a:t>
                </a:r>
                <a:r>
                  <a:rPr lang="en-US" sz="3200" b="1" dirty="0"/>
                  <a:t>to the shaded region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438400"/>
                <a:ext cx="9144000" cy="4121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find the two points of intersection on </a:t>
                </a:r>
                <a:r>
                  <a:rPr lang="en-US" sz="3200" b="1" dirty="0"/>
                  <a:t>this interval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set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equal to each other and solve for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3200" b="1" dirty="0" smtClean="0">
                    <a:solidFill>
                      <a:srgbClr val="7030A0"/>
                    </a:solidFill>
                  </a:rPr>
                  <a:t> set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rgbClr val="7030A0"/>
                    </a:solidFill>
                  </a:rPr>
                  <a:t> equal to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rgbClr val="7030A0"/>
                    </a:solidFill>
                  </a:rPr>
                  <a:t>.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func>
                      </m:den>
                    </m:f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 </a:t>
                </a:r>
                <a:r>
                  <a:rPr lang="en-US" sz="3200" b="1" dirty="0" smtClean="0">
                    <a:solidFill>
                      <a:srgbClr val="7030A0"/>
                    </a:solidFill>
                  </a:rPr>
                  <a:t>divide </a:t>
                </a:r>
                <a:r>
                  <a:rPr lang="en-US" sz="3200" b="1" dirty="0">
                    <a:solidFill>
                      <a:srgbClr val="7030A0"/>
                    </a:solidFill>
                  </a:rPr>
                  <a:t>each side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sz="3200" b="1" dirty="0">
                    <a:solidFill>
                      <a:srgbClr val="7030A0"/>
                    </a:solidFill>
                  </a:rPr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4121706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41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644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  </a:t>
                </a:r>
                <a:r>
                  <a:rPr lang="en-US" sz="3200" b="1" dirty="0" smtClean="0">
                    <a:solidFill>
                      <a:srgbClr val="7030A0"/>
                    </a:solidFill>
                  </a:rPr>
                  <a:t>trigonometric identity.</a:t>
                </a:r>
                <a:endParaRPr lang="en-US" sz="3200" b="1" dirty="0">
                  <a:solidFill>
                    <a:srgbClr val="7030A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 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3200" b="1" dirty="0"/>
                  <a:t>  </a:t>
                </a:r>
                <a:r>
                  <a:rPr lang="en-US" sz="3200" b="1" dirty="0" smtClean="0">
                    <a:solidFill>
                      <a:srgbClr val="7030A0"/>
                    </a:solidFill>
                  </a:rPr>
                  <a:t>solve </a:t>
                </a:r>
                <a:r>
                  <a:rPr lang="en-US" sz="3200" b="1" dirty="0">
                    <a:solidFill>
                      <a:srgbClr val="7030A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>
                    <a:solidFill>
                      <a:srgbClr val="7030A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44122"/>
              </a:xfrm>
              <a:prstGeom prst="rect">
                <a:avLst/>
              </a:prstGeom>
              <a:blipFill>
                <a:blip r:embed="rId2"/>
                <a:stretch>
                  <a:fillRect r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2743200"/>
                <a:ext cx="9144000" cy="4047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3200" b="1" dirty="0"/>
                  <a:t>. Because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for all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in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den>
                        </m:f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f>
                          <m:fPr>
                            <m:ctrlP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𝟓</m:t>
                            </m:r>
                            <m: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the </a:t>
                </a:r>
                <a:r>
                  <a:rPr lang="en-US" sz="3200" b="1" dirty="0"/>
                  <a:t>area of the region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3200"/>
                <a:ext cx="9144000" cy="4047326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9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</m:e>
                        <m:sub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96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220980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To find the area of the region between two curves that intersect at more than </a:t>
            </a:r>
            <a:r>
              <a:rPr lang="en-US" sz="3200" b="1" dirty="0" smtClean="0"/>
              <a:t>two points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first determine all points of intersection.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572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 check to see which curve is </a:t>
                </a:r>
                <a:r>
                  <a:rPr lang="en-US" sz="3200" b="1" dirty="0" smtClean="0"/>
                  <a:t>above the </a:t>
                </a:r>
                <a:r>
                  <a:rPr lang="en-US" sz="3200" b="1" dirty="0"/>
                  <a:t>other in each interval determined by these points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720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2209800"/>
            <a:ext cx="9144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30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63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Curves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That Intersect at More Than </a:t>
                </a:r>
                <a:endPara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	Two Points</a:t>
                </a:r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area of the region between the graphs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sSup>
                      <m:sSupPr>
                        <m:ctrlP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.</a:t>
                </a:r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63724"/>
              </a:xfrm>
              <a:prstGeom prst="rect">
                <a:avLst/>
              </a:prstGeom>
              <a:blipFill>
                <a:blip r:embed="rId2"/>
                <a:stretch>
                  <a:fillRect l="-1667" r="-1667" b="-2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2004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/>
                  <a:t>. Begin by setting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equal to each other and solving for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04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4959409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yields </a:t>
                </a: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values at all points of intersection of the two graphs.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9409"/>
                <a:ext cx="9144000" cy="1494255"/>
              </a:xfrm>
              <a:prstGeom prst="rect">
                <a:avLst/>
              </a:prstGeom>
              <a:blipFill>
                <a:blip r:embed="rId4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82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819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 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𝟑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 </a:t>
                </a:r>
                <a:r>
                  <a:rPr lang="en-US" sz="2800" b="1" dirty="0" smtClean="0">
                    <a:solidFill>
                      <a:srgbClr val="7030A0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800" b="1" dirty="0" smtClean="0">
                    <a:solidFill>
                      <a:srgbClr val="7030A0"/>
                    </a:solidFill>
                  </a:rPr>
                  <a:t> equal to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     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 </a:t>
                </a:r>
                <a:r>
                  <a:rPr lang="en-US" sz="2800" b="1" dirty="0" smtClean="0">
                    <a:solidFill>
                      <a:srgbClr val="7030A0"/>
                    </a:solidFill>
                  </a:rPr>
                  <a:t>write </a:t>
                </a:r>
                <a:r>
                  <a:rPr lang="en-US" sz="2800" b="1" dirty="0">
                    <a:solidFill>
                      <a:srgbClr val="7030A0"/>
                    </a:solidFill>
                  </a:rPr>
                  <a:t>in general form</a:t>
                </a:r>
                <a:r>
                  <a:rPr lang="en-US" sz="2800" b="1" dirty="0" smtClean="0">
                    <a:solidFill>
                      <a:srgbClr val="7030A0"/>
                    </a:solidFill>
                  </a:rPr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chemeClr val="tx1"/>
                    </a:solidFill>
                  </a:rPr>
                  <a:t>	  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>
                    <a:solidFill>
                      <a:srgbClr val="7030A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𝐟𝐚𝐜𝐭𝐨𝐫</m:t>
                    </m:r>
                  </m:oMath>
                </a14:m>
                <a:endParaRPr lang="en-US" sz="2800" b="1" dirty="0" smtClean="0">
                  <a:solidFill>
                    <a:srgbClr val="7030A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chemeClr val="tx1"/>
                    </a:solidFill>
                  </a:rPr>
                  <a:t>			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>
                    <a:solidFill>
                      <a:srgbClr val="7030A0"/>
                    </a:solidFill>
                  </a:rPr>
                  <a:t>  </a:t>
                </a:r>
                <a:r>
                  <a:rPr lang="en-US" sz="2800" b="1" dirty="0" smtClean="0">
                    <a:solidFill>
                      <a:srgbClr val="7030A0"/>
                    </a:solidFill>
                  </a:rPr>
                  <a:t>solve for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19122"/>
              </a:xfrm>
              <a:prstGeom prst="rect">
                <a:avLst/>
              </a:prstGeom>
              <a:blipFill>
                <a:blip r:embed="rId2"/>
                <a:stretch>
                  <a:fillRect r="-1067" b="-1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7338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two graphs intersect </a:t>
                </a:r>
                <a:r>
                  <a:rPr lang="en-US" sz="3200" b="1" dirty="0" smtClean="0"/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338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53340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3200" b="1" dirty="0" smtClean="0"/>
                  <a:t> below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notice </a:t>
                </a:r>
                <a:r>
                  <a:rPr lang="en-US" sz="3200" b="1" dirty="0" smtClean="0"/>
                  <a:t>that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on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0"/>
                <a:ext cx="9144000" cy="1494255"/>
              </a:xfrm>
              <a:prstGeom prst="rect">
                <a:avLst/>
              </a:prstGeom>
              <a:blipFill>
                <a:blip r:embed="rId4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39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309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3200" b="1" dirty="0" smtClean="0"/>
                  <a:t>Integration has a wide variety of applications: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Finding the area of a region bounded by two curves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Finding the volume of a solid of revolution by the disk and shell methods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Finding the length of a curve and the surface area of a surface of revolution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Finding centers of mass and centroids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 smtClean="0"/>
                  <a:t> etc.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309420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1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48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two graphs switch at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origin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however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and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on the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810000"/>
                <a:ext cx="4953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we need two integrals — one for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sz="3200" b="1" dirty="0"/>
                  <a:t> and one for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0000"/>
                <a:ext cx="4953000" cy="3046988"/>
              </a:xfrm>
              <a:prstGeom prst="rect">
                <a:avLst/>
              </a:prstGeom>
              <a:blipFill>
                <a:blip r:embed="rId3"/>
                <a:stretch>
                  <a:fillRect l="-3075" r="-2952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235" y="876300"/>
            <a:ext cx="410776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9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552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sz="32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2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sz="3200" b="1" dirty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5526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819400"/>
                <a:ext cx="9144000" cy="1767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sSup>
                                <m:sSup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dirty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sSup>
                                <m:sSup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1" dirty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19400"/>
                <a:ext cx="9144000" cy="17674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771082"/>
                <a:ext cx="9144000" cy="2086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sSup>
                                    <m:sSupPr>
                                      <m:ctrlPr>
                                        <a:rPr lang="en-US" sz="32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dirty="0" smtClean="0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sSup>
                                <m:sSup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sSup>
                                <m:sSup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sSup>
                                    <m:sSupPr>
                                      <m:ctrlPr>
                                        <a:rPr lang="en-US" sz="32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dirty="0" smtClean="0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71082"/>
                <a:ext cx="9144000" cy="20869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15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𝟐𝟒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𝟐𝟒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𝟐𝟒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323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2954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notice that you obtain an incorrect result if you integrate from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Such integration produces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(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𝐯𝐞𝐫𝐢𝐟𝐲</m:t>
                    </m:r>
                  </m:oMath>
                </a14:m>
                <a:r>
                  <a:rPr lang="en-US" sz="3200" b="1" dirty="0" smtClean="0"/>
                  <a:t>).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954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3581400"/>
            <a:ext cx="9144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3886417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the graph of a function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 is a boundary of a region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it is often </a:t>
                </a:r>
                <a:r>
                  <a:rPr lang="en-US" sz="3200" b="1" dirty="0" smtClean="0"/>
                  <a:t>convenient to </a:t>
                </a:r>
                <a:r>
                  <a:rPr lang="en-US" sz="3200" b="1" dirty="0"/>
                  <a:t>use representative rectangles that are horizontal and find the area by integrating </a:t>
                </a:r>
                <a:r>
                  <a:rPr lang="en-US" sz="3200" b="1" dirty="0" smtClean="0"/>
                  <a:t>with respect </a:t>
                </a:r>
                <a:r>
                  <a:rPr lang="en-US" sz="3200" b="1" dirty="0"/>
                  <a:t>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6417"/>
                <a:ext cx="9144000" cy="2971583"/>
              </a:xfrm>
              <a:prstGeom prst="rect">
                <a:avLst/>
              </a:prstGeom>
              <a:blipFill>
                <a:blip r:embed="rId4"/>
                <a:stretch>
                  <a:fillRect l="-16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59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3871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general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to determine the area between two curves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we can use</a:t>
                </a:r>
              </a:p>
              <a:p>
                <a:pPr algn="just"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p>
                        <m:e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1" i="0" smtClean="0">
                                              <a:latin typeface="Cambria Math" panose="02040503050406030204" pitchFamily="18" charset="0"/>
                                            </a:rPr>
                                            <m:t>𝐭𝐨𝐩</m:t>
                                          </m:r>
                                          <m:r>
                                            <a:rPr lang="en-US" sz="2800" b="1" i="0" smtClean="0">
                                              <a:latin typeface="Cambria Math" panose="02040503050406030204" pitchFamily="18" charset="0"/>
                                            </a:rPr>
                                            <m:t>_</m:t>
                                          </m:r>
                                          <m:r>
                                            <a:rPr lang="en-US" sz="2800" b="1" i="0" smtClean="0">
                                              <a:latin typeface="Cambria Math" panose="02040503050406030204" pitchFamily="18" charset="0"/>
                                            </a:rPr>
                                            <m:t>𝐜𝐮𝐫𝐯𝐞</m:t>
                                          </m:r>
                                        </m:e>
                                      </m:d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1" i="0" smtClean="0">
                                              <a:latin typeface="Cambria Math" panose="02040503050406030204" pitchFamily="18" charset="0"/>
                                            </a:rPr>
                                            <m:t>𝐛𝐨𝐭𝐭𝐨𝐦</m:t>
                                          </m:r>
                                          <m:r>
                                            <a:rPr lang="en-US" sz="2800" b="1" i="0" smtClean="0">
                                              <a:latin typeface="Cambria Math" panose="02040503050406030204" pitchFamily="18" charset="0"/>
                                            </a:rPr>
                                            <m:t>_</m:t>
                                          </m:r>
                                          <m:r>
                                            <a:rPr lang="en-US" sz="2800" b="1" i="0" smtClean="0">
                                              <a:latin typeface="Cambria Math" panose="02040503050406030204" pitchFamily="18" charset="0"/>
                                            </a:rPr>
                                            <m:t>𝐜𝐮𝐫𝐯𝐞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𝐢𝐧</m:t>
                              </m:r>
                              <m:r>
                                <a:rPr lang="en-US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𝐯𝐚𝐫𝐢𝐚𝐛𝐥𝐞</m:t>
                              </m:r>
                              <m:r>
                                <a:rPr lang="en-US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lim>
                          </m:limLow>
                        </m:e>
                      </m:nary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 dirty="0" smtClean="0"/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p>
                        <m:e>
                          <m:limLow>
                            <m:limLow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1" i="0" smtClean="0">
                                              <a:latin typeface="Cambria Math" panose="02040503050406030204" pitchFamily="18" charset="0"/>
                                            </a:rPr>
                                            <m:t>𝐫𝐢𝐠𝐡𝐭</m:t>
                                          </m:r>
                                          <m:r>
                                            <a:rPr lang="en-US" sz="2800" b="1">
                                              <a:latin typeface="Cambria Math" panose="02040503050406030204" pitchFamily="18" charset="0"/>
                                            </a:rPr>
                                            <m:t>_</m:t>
                                          </m:r>
                                          <m:r>
                                            <a:rPr lang="en-US" sz="2800" b="1">
                                              <a:latin typeface="Cambria Math" panose="02040503050406030204" pitchFamily="18" charset="0"/>
                                            </a:rPr>
                                            <m:t>𝐜𝐮𝐫𝐯𝐞</m:t>
                                          </m:r>
                                        </m:e>
                                      </m:d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1" i="0" smtClean="0">
                                              <a:latin typeface="Cambria Math" panose="02040503050406030204" pitchFamily="18" charset="0"/>
                                            </a:rPr>
                                            <m:t>𝐥𝐞𝐟𝐭</m:t>
                                          </m:r>
                                          <m:r>
                                            <a:rPr lang="en-US" sz="2800" b="1">
                                              <a:latin typeface="Cambria Math" panose="02040503050406030204" pitchFamily="18" charset="0"/>
                                            </a:rPr>
                                            <m:t>_</m:t>
                                          </m:r>
                                          <m:r>
                                            <a:rPr lang="en-US" sz="2800" b="1">
                                              <a:latin typeface="Cambria Math" panose="02040503050406030204" pitchFamily="18" charset="0"/>
                                            </a:rPr>
                                            <m:t>𝐜𝐮𝐫𝐯𝐞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sz="28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𝐢𝐧</m:t>
                              </m:r>
                              <m:r>
                                <a:rPr lang="en-US" sz="28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𝐯𝐚𝐫𝐢𝐚𝐛𝐥𝐞</m:t>
                              </m:r>
                              <m:r>
                                <a:rPr lang="en-US" sz="28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lim>
                          </m:limLow>
                        </m:e>
                      </m:nary>
                      <m:r>
                        <m:rPr>
                          <m:sty m:val="p"/>
                        </m:rPr>
                        <a:rPr lang="en-US" sz="2800" b="0" i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71573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8110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Here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are either adjacent points of intersection of the two curves involved or points on the specified boundary lines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1012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74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571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Horizontal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Representative </a:t>
                </a:r>
                <a:endPara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	     Rectangles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area of the region bounded by the graphs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571281"/>
              </a:xfrm>
              <a:prstGeom prst="rect">
                <a:avLst/>
              </a:prstGeom>
              <a:blipFill>
                <a:blip r:embed="rId2"/>
                <a:stretch>
                  <a:fillRect l="-1667" t="-3318" r="-1800" b="-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764160"/>
                <a:ext cx="9144000" cy="150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Consider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 smtClean="0"/>
                  <a:t>   and 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64160"/>
                <a:ext cx="9144000" cy="1503040"/>
              </a:xfrm>
              <a:prstGeom prst="rect">
                <a:avLst/>
              </a:prstGeom>
              <a:blipFill>
                <a:blip r:embed="rId3"/>
                <a:stretch>
                  <a:fillRect b="-12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601745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These two curves intersect when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en-US" sz="3200" b="1" dirty="0" smtClean="0"/>
                  <a:t> below.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01745"/>
                <a:ext cx="9144000" cy="1494255"/>
              </a:xfrm>
              <a:prstGeom prst="rect">
                <a:avLst/>
              </a:prstGeom>
              <a:blipFill>
                <a:blip r:embed="rId4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09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4114800" cy="4512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Because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3200" b="1" dirty="0"/>
                  <a:t> on this interval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you </a:t>
                </a:r>
                <a:r>
                  <a:rPr lang="en-US" sz="3200" b="1" dirty="0" smtClean="0"/>
                  <a:t>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114800" cy="4512710"/>
              </a:xfrm>
              <a:prstGeom prst="rect">
                <a:avLst/>
              </a:prstGeom>
              <a:blipFill>
                <a:blip r:embed="rId2"/>
                <a:stretch>
                  <a:fillRect l="-3704"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724400"/>
                <a:ext cx="4038600" cy="1598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24400"/>
                <a:ext cx="4038600" cy="15987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042" y="1371600"/>
            <a:ext cx="496895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6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113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11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2098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notice that by integrating with respect 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 you need only one </a:t>
                </a:r>
                <a:r>
                  <a:rPr lang="en-US" sz="3200" b="1" dirty="0" smtClean="0"/>
                  <a:t>integral.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98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886200"/>
                <a:ext cx="9144000" cy="2970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you had integrated with respect 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would have needed two integrals because the upper boundary would have changed at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as shown in </a:t>
                </a: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6200"/>
                <a:ext cx="9144000" cy="2970108"/>
              </a:xfrm>
              <a:prstGeom prst="rect">
                <a:avLst/>
              </a:prstGeom>
              <a:blipFill>
                <a:blip r:embed="rId4"/>
                <a:stretch>
                  <a:fillRect l="-1667" r="-1667" b="-5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71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69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rad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rad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rad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929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667000"/>
                <a:ext cx="44196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 smtClean="0"/>
                  <a:t>This integration involves more computations than with respect 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67000"/>
                <a:ext cx="4419600" cy="3785652"/>
              </a:xfrm>
              <a:prstGeom prst="rect">
                <a:avLst/>
              </a:prstGeom>
              <a:blipFill>
                <a:blip r:embed="rId3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406" y="2502274"/>
            <a:ext cx="4343593" cy="435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3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451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rad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rad>
                        </m:e>
                      </m:nary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dirty="0" smtClean="0"/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num>
                                    <m:den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800" b="1" dirty="0" smtClean="0"/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endParaRPr lang="en-US" sz="2800" b="1" dirty="0"/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rad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num>
                                <m:den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num>
                                    <m:den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</m:oMath>
                  </m:oMathPara>
                </a14:m>
                <a:endParaRPr lang="en-US" sz="2800" b="1" dirty="0" smtClean="0"/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1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8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sz="2800" b="1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  <m:r>
                        <a:rPr lang="en-US" sz="28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sz="2800" b="1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num>
                        <m:den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4512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36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2133600"/>
            <a:ext cx="9144000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of Integration:</a:t>
            </a:r>
          </a:p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 as an Accumulation Process</a:t>
            </a:r>
          </a:p>
        </p:txBody>
      </p:sp>
    </p:spTree>
    <p:extLst>
      <p:ext uri="{BB962C8B-B14F-4D97-AF65-F5344CB8AC3E}">
        <p14:creationId xmlns:p14="http://schemas.microsoft.com/office/powerpoint/2010/main" val="295418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 smtClean="0"/>
                  <a:t>For each of the applications we will begin with a known formula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such as 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</a:t>
                </a:r>
                <a:r>
                  <a:rPr lang="en-US" sz="3200" b="1" dirty="0" smtClean="0"/>
                  <a:t>he area of a rectangular region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</a:t>
                </a:r>
                <a:r>
                  <a:rPr lang="en-US" sz="3200" b="1" dirty="0" smtClean="0"/>
                  <a:t>he volume of a circular disk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</a:t>
                </a:r>
                <a:r>
                  <a:rPr lang="en-US" sz="3200" b="1" dirty="0" smtClean="0"/>
                  <a:t>he work done by a constant force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 smtClean="0"/>
                  <a:t> etc.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247317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2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46779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Then we will learn how the limit of a sum gives rise to new formulas that involve integration.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424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this section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 integration formula for the area between two curves was </a:t>
            </a:r>
            <a:r>
              <a:rPr lang="en-US" sz="3200" b="1" dirty="0" smtClean="0"/>
              <a:t>developed by </a:t>
            </a:r>
            <a:r>
              <a:rPr lang="en-US" sz="3200" b="1" dirty="0"/>
              <a:t>using a rectangle as the representative element.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1460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For each new application of </a:t>
            </a:r>
            <a:r>
              <a:rPr lang="en-US" sz="3200" b="1" dirty="0" smtClean="0"/>
              <a:t>integration in </a:t>
            </a:r>
            <a:r>
              <a:rPr lang="en-US" sz="3200" b="1" dirty="0"/>
              <a:t>the </a:t>
            </a:r>
            <a:r>
              <a:rPr lang="en-US" sz="3200" b="1" dirty="0" smtClean="0"/>
              <a:t>coming lectures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an appropriate representative element will </a:t>
            </a:r>
            <a:r>
              <a:rPr lang="en-US" sz="3200" b="1" dirty="0" smtClean="0"/>
              <a:t>be constructed </a:t>
            </a:r>
            <a:r>
              <a:rPr lang="en-US" sz="3200" b="1" dirty="0"/>
              <a:t>using precalculus formulas you already know.</a:t>
            </a:r>
          </a:p>
        </p:txBody>
      </p:sp>
    </p:spTree>
    <p:extLst>
      <p:ext uri="{BB962C8B-B14F-4D97-AF65-F5344CB8AC3E}">
        <p14:creationId xmlns:p14="http://schemas.microsoft.com/office/powerpoint/2010/main" val="168359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965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/>
              <a:t>Each integration </a:t>
            </a:r>
            <a:r>
              <a:rPr lang="en-US" sz="2800" b="1" dirty="0" smtClean="0"/>
              <a:t>formula will </a:t>
            </a:r>
            <a:r>
              <a:rPr lang="en-US" sz="2800" b="1" dirty="0"/>
              <a:t>then be obtained by summing or accumulating these representative elements.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24200"/>
            <a:ext cx="9144000" cy="1319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/>
              <a:t>For example</a:t>
            </a: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2800" b="1" dirty="0"/>
              <a:t> the area formula in this section was developed as follows.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10067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454434"/>
            <a:ext cx="9144000" cy="24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2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80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Describing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Integration as an </a:t>
                </a:r>
                <a:endPara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Accumulation Process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area of the region bounded by the graph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axis. Describe </a:t>
                </a:r>
                <a:r>
                  <a:rPr lang="en-US" sz="3200" b="1" dirty="0"/>
                  <a:t>the integration as an accumulation process</a:t>
                </a:r>
                <a:r>
                  <a:rPr lang="en-US" sz="3200" b="1" dirty="0" smtClean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02388"/>
              </a:xfrm>
              <a:prstGeom prst="rect">
                <a:avLst/>
              </a:prstGeom>
              <a:blipFill>
                <a:blip r:embed="rId2"/>
                <a:stretch>
                  <a:fillRect l="-1667" r="-1667" b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924378"/>
                <a:ext cx="9144000" cy="2552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/>
                  <a:t>. The area of the region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24378"/>
                <a:ext cx="9144000" cy="25526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33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460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You can think of the integration as an accumulation of the areas of the rectangles </a:t>
                </a:r>
                <a:r>
                  <a:rPr lang="en-US" sz="3200" b="1" dirty="0" smtClean="0"/>
                  <a:t>formed as </a:t>
                </a:r>
                <a:r>
                  <a:rPr lang="en-US" sz="3200" b="1" dirty="0"/>
                  <a:t>the representative rectangle slides from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𝟏𝟏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460627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359170"/>
            <a:ext cx="9144000" cy="34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4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𝟏𝟏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1066800"/>
            <a:ext cx="8134350" cy="47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0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2362200"/>
            <a:ext cx="9144000" cy="2209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of Integration:</a:t>
            </a:r>
          </a:p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Least Squares Approximations</a:t>
            </a:r>
          </a:p>
        </p:txBody>
      </p:sp>
    </p:spTree>
    <p:extLst>
      <p:ext uri="{BB962C8B-B14F-4D97-AF65-F5344CB8AC3E}">
        <p14:creationId xmlns:p14="http://schemas.microsoft.com/office/powerpoint/2010/main" val="249548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Many problems in the physical sciences and engineering involve an approximation </a:t>
                </a:r>
                <a:r>
                  <a:rPr lang="en-US" sz="3200" b="1" dirty="0"/>
                  <a:t>of </a:t>
                </a:r>
                <a:r>
                  <a:rPr lang="en-US" sz="3200" b="1" dirty="0" smtClean="0"/>
                  <a:t>a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by another </a:t>
                </a:r>
                <a:r>
                  <a:rPr lang="en-US" sz="3200" b="1" dirty="0" smtClean="0"/>
                  <a:t>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7208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</a:t>
                </a: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3200" b="1" dirty="0" smtClean="0"/>
                  <a:t>– </a:t>
                </a:r>
                <a:r>
                  <a:rPr lang="en-US" sz="3200" b="1" dirty="0"/>
                  <a:t>the inner product space of all </a:t>
                </a:r>
                <a:r>
                  <a:rPr lang="en-US" sz="3200" b="1" dirty="0" smtClean="0"/>
                  <a:t>continuous functions 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 smtClean="0"/>
                  <a:t> – </a:t>
                </a:r>
                <a:r>
                  <a:rPr lang="en-US" sz="3200" b="1" dirty="0"/>
                  <a:t>then </a:t>
                </a:r>
                <a:r>
                  <a:rPr lang="en-US" sz="3200" b="1" dirty="0" smtClean="0"/>
                  <a:t>usually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chosen from a </a:t>
                </a:r>
                <a:r>
                  <a:rPr lang="en-US" sz="3200" b="1" dirty="0" smtClean="0"/>
                  <a:t>subspace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𝐂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𝐛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208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108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5972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 smtClean="0"/>
                  <a:t>For instance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to approximate the </a:t>
                </a:r>
                <a:r>
                  <a:rPr lang="en-US" sz="3200" b="1" dirty="0" smtClean="0"/>
                  <a:t>function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you could choose one of the following forms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 smtClean="0"/>
                  <a:t>: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  <m:r>
                      <a:rPr lang="en-US" sz="3200" b="1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972212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68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/>
                  <a:t>Before  discussing  ways of finding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function 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you must define how one function </a:t>
                </a:r>
                <a:r>
                  <a:rPr lang="en-US" sz="3200" b="1" dirty="0" smtClean="0"/>
                  <a:t>can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𝐛𝐞𝐬𝐭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/>
                  <a:t> approximate another function.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2"/>
                <a:stretch>
                  <a:fillRect l="-1667" t="-3846" r="-933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115099"/>
                <a:ext cx="9144000" cy="4742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 smtClean="0"/>
                  <a:t>One natural way would require the area </a:t>
                </a:r>
                <a:r>
                  <a:rPr lang="en-US" sz="3200" b="1" dirty="0"/>
                  <a:t>bounded </a:t>
                </a:r>
                <a:r>
                  <a:rPr lang="en-US" sz="3200" b="1" dirty="0" smtClean="0"/>
                  <a:t>by the </a:t>
                </a:r>
                <a:r>
                  <a:rPr lang="en-US" sz="3200" b="1" dirty="0"/>
                  <a:t>graphs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on the </a:t>
                </a:r>
                <a:r>
                  <a:rPr lang="en-US" sz="3200" b="1" dirty="0" smtClean="0"/>
                  <a:t>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𝐀𝐫𝐞𝐚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40000"/>
                  </a:lnSpc>
                  <a:spcBef>
                    <a:spcPts val="600"/>
                  </a:spcBef>
                </a:pPr>
                <a:r>
                  <a:rPr lang="en-US" sz="3200" b="1" dirty="0"/>
                  <a:t>to be a minimum with respect to other functions in the </a:t>
                </a:r>
                <a:r>
                  <a:rPr lang="en-US" sz="3200" b="1" dirty="0" smtClean="0"/>
                  <a:t>subspace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15099"/>
                <a:ext cx="9144000" cy="4742901"/>
              </a:xfrm>
              <a:prstGeom prst="rect">
                <a:avLst/>
              </a:prstGeom>
              <a:blipFill>
                <a:blip r:embed="rId3"/>
                <a:stretch>
                  <a:fillRect l="-1667" r="-1667" b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52578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is </a:t>
                </a:r>
                <a:r>
                  <a:rPr lang="en-US" sz="3200" b="1" dirty="0"/>
                  <a:t>shown in </a:t>
                </a:r>
                <a:r>
                  <a:rPr lang="en-US" sz="3200" b="1" dirty="0" smtClean="0"/>
                  <a:t>the next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</m:oMath>
                </a14:m>
                <a:r>
                  <a:rPr lang="en-US" sz="3200" b="1" dirty="0"/>
                  <a:t>: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257800" cy="1569660"/>
              </a:xfrm>
              <a:prstGeom prst="rect">
                <a:avLst/>
              </a:prstGeom>
              <a:blipFill>
                <a:blip r:embed="rId2"/>
                <a:stretch>
                  <a:fillRect l="-2897" r="-2781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423149"/>
                <a:ext cx="9144000" cy="3434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But because integrands involving an absolute value are often difficult to evaluate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</a:t>
                </a:r>
                <a:r>
                  <a:rPr lang="en-US" sz="3200" b="1" dirty="0" smtClean="0"/>
                  <a:t>is more </a:t>
                </a:r>
                <a:r>
                  <a:rPr lang="en-US" sz="3200" b="1" dirty="0"/>
                  <a:t>common to square the integrand to </a:t>
                </a:r>
                <a:r>
                  <a:rPr lang="en-US" sz="3200" b="1" dirty="0" smtClean="0"/>
                  <a:t>obtain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3149"/>
                <a:ext cx="9144000" cy="3434851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0"/>
            <a:ext cx="3657600" cy="349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2133600"/>
            <a:ext cx="9144000" cy="3124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of Integration:</a:t>
            </a:r>
          </a:p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Area of a Region Between Two Curves</a:t>
            </a:r>
          </a:p>
        </p:txBody>
      </p:sp>
    </p:spTree>
    <p:extLst>
      <p:ext uri="{BB962C8B-B14F-4D97-AF65-F5344CB8AC3E}">
        <p14:creationId xmlns:p14="http://schemas.microsoft.com/office/powerpoint/2010/main" val="104523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688194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Definition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be continuous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let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3200" b="1" dirty="0"/>
                  <a:t> be a subspace of </a:t>
                </a:r>
                <a14:m>
                  <m:oMath xmlns:m="http://schemas.openxmlformats.org/officeDocument/2006/math">
                    <m:r>
                      <a:rPr lang="en-US" sz="3200" b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3200" b="1" dirty="0"/>
                  <a:t>.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3200" b="1" dirty="0"/>
                  <a:t> is called a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least squares approximation</a:t>
                </a:r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with respect to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3200" b="1" dirty="0"/>
                  <a:t> if the value of the definite integral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is a minimum with respect to all other functions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8819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1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With  this  criterion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 the 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/>
                  <a:t> is called the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𝐥𝐞𝐚𝐬𝐭</m:t>
                    </m:r>
                    <m:r>
                      <a:rPr lang="en-US" sz="3200" b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𝐬𝐪𝐮𝐚𝐫𝐞𝐬</m:t>
                    </m:r>
                    <m:r>
                      <a:rPr lang="en-US" sz="3200" b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𝐚𝐩𝐩𝐫𝐨𝐱𝐢𝐦𝐚𝐭𝐢𝐨𝐧</m:t>
                    </m:r>
                  </m:oMath>
                </a14:m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with respect to the inner product space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668012"/>
                <a:ext cx="9144000" cy="304698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Remark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subspace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in this definition is the entire </a:t>
                </a:r>
                <a:r>
                  <a:rPr lang="en-US" sz="3200" b="1" dirty="0" smtClean="0"/>
                  <a:t>space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which </a:t>
                </a:r>
                <a:r>
                  <a:rPr lang="en-US" sz="3200" b="1" dirty="0"/>
                  <a:t>implies </a:t>
                </a:r>
                <a:r>
                  <a:rPr lang="en-US" sz="3200" b="1" dirty="0" smtClean="0"/>
                  <a:t>that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68012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6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Finding a Least Squares </a:t>
                </a:r>
                <a:endPara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    Approximation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least squares </a:t>
                </a:r>
                <a:r>
                  <a:rPr lang="en-US" sz="3200" b="1" dirty="0" smtClean="0"/>
                  <a:t>approximation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𝒃𝒙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200" b="1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64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591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p>
                                  </m:s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  <m:t>𝒃𝒙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𝒃𝒙</m:t>
                              </m:r>
                            </m:e>
                          </m:d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𝒃𝒙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𝒃𝒙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5913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1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314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𝒃𝒙</m:t>
                              </m:r>
                            </m:e>
                          </m:d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𝒃𝒙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32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𝒆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𝒆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𝒆𝒂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314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12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529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𝒆𝒂</m:t>
                          </m:r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sSup>
                        <m:sSupPr>
                          <m:ctrlP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  <m:sup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sSup>
                        <m:sSupPr>
                          <m:ctrlP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𝒆𝒂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𝐈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5291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57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43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𝟖𝟕𝟑𝟏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𝟔𝟗𝟎𝟑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𝐋𝐒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𝟖𝟕𝟑𝟏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𝟔𝟗𝟎𝟑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434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4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Of </a:t>
                </a:r>
                <a:r>
                  <a:rPr lang="en-US" sz="3200" b="1" dirty="0" smtClean="0"/>
                  <a:t>course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the approximation obtained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depends on the definition of </a:t>
                </a:r>
                <a:r>
                  <a:rPr lang="en-US" sz="3200" b="1" dirty="0" smtClean="0"/>
                  <a:t>the best </a:t>
                </a:r>
                <a:r>
                  <a:rPr lang="en-US" sz="3200" b="1" dirty="0"/>
                  <a:t>approximation.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2333685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instance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if the definition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𝐛𝐞𝐬𝐭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/>
                  <a:t> had been the Taylor </a:t>
                </a:r>
                <a:r>
                  <a:rPr lang="en-US" sz="3200" b="1" dirty="0" smtClean="0"/>
                  <a:t>polynomial of </a:t>
                </a:r>
                <a:r>
                  <a:rPr lang="en-US" sz="3200" b="1" dirty="0"/>
                  <a:t>degree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centered 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 the approximating function would have </a:t>
                </a:r>
                <a:r>
                  <a:rPr lang="en-US" sz="3200" b="1" dirty="0" smtClean="0"/>
                  <a:t>been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𝟖𝟐𝟒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𝟔𝟒𝟗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 smtClean="0"/>
              </a:p>
              <a:p>
                <a:pPr algn="ctr">
                  <a:lnSpc>
                    <a:spcPct val="150000"/>
                  </a:lnSpc>
                </a:pP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∗∗∗</m:t>
                    </m:r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33685"/>
                <a:ext cx="9144000" cy="4524315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4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endParaRPr lang="en-US" sz="3200" b="1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en-US" sz="3200" b="1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𝟔𝟒𝟖𝟕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𝟔𝟒𝟖𝟕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𝟔𝟒𝟖𝟕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𝟖𝟐𝟒𝟒</m:t>
                      </m:r>
                    </m:oMath>
                  </m:oMathPara>
                </a14:m>
                <a:endParaRPr lang="en-US" sz="3200" b="1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092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Moreover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</a:t>
                </a:r>
                <a:r>
                  <a:rPr lang="en-US" sz="3200" b="1" dirty="0" smtClean="0"/>
                  <a:t>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obtained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is only the best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𝐥𝐢𝐧𝐞𝐚𝐫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𝐚𝐩𝐩𝐫𝐨𝐱𝐢𝐦𝐚𝐭𝐢𝐨𝐧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 smtClean="0"/>
                  <a:t> (according </a:t>
                </a:r>
                <a:r>
                  <a:rPr lang="en-US" sz="3200" b="1" dirty="0"/>
                  <a:t>to the least squares criterion).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333685"/>
                <a:ext cx="9144000" cy="454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Finding a Least Squares </a:t>
                </a:r>
                <a:endPara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		     Approximation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least squares approximation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𝒃𝒙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33685"/>
                <a:ext cx="9144000" cy="4541051"/>
              </a:xfrm>
              <a:prstGeom prst="rect">
                <a:avLst/>
              </a:prstGeom>
              <a:blipFill>
                <a:blip r:embed="rId3"/>
                <a:stretch>
                  <a:fillRect l="-1667" r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42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With a few modifications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</a:t>
            </a:r>
            <a:r>
              <a:rPr lang="en-US" sz="3200" b="1" dirty="0" smtClean="0"/>
              <a:t>we </a:t>
            </a:r>
            <a:r>
              <a:rPr lang="en-US" sz="3200" b="1" dirty="0"/>
              <a:t>can extend the application of definite integrals from </a:t>
            </a:r>
            <a:r>
              <a:rPr lang="en-US" sz="3200" b="1" dirty="0" smtClean="0"/>
              <a:t>the area </a:t>
            </a:r>
            <a:r>
              <a:rPr lang="en-US" sz="3200" b="1" dirty="0"/>
              <a:t>of a region under a curve to the area of a region between two curves.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283009"/>
                <a:ext cx="40386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/>
                  <a:t>Consider two functions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/>
                  <a:t> that are continuous on the interval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3009"/>
                <a:ext cx="4038600" cy="3046988"/>
              </a:xfrm>
              <a:prstGeom prst="rect">
                <a:avLst/>
              </a:prstGeom>
              <a:blipFill>
                <a:blip r:embed="rId2"/>
                <a:stretch>
                  <a:fillRect l="-3771" r="-2715" b="-3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075" y="2314575"/>
            <a:ext cx="47339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6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6200" y="2982686"/>
            <a:ext cx="8991600" cy="8273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</a:t>
            </a:r>
            <a:endParaRPr lang="en-US" sz="5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369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 above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the graphs </a:t>
                </a:r>
                <a:r>
                  <a:rPr lang="en-US" sz="3200" b="1" dirty="0"/>
                  <a:t>of both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 smtClean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lie above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the graph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lies below the graph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2615148"/>
                <a:ext cx="9144000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We </a:t>
                </a:r>
                <a:r>
                  <a:rPr lang="en-US" sz="3200" b="1" dirty="0"/>
                  <a:t>can geometrically interpret the area of the region between the </a:t>
                </a:r>
                <a:r>
                  <a:rPr lang="en-US" sz="3200" b="1" dirty="0" smtClean="0"/>
                  <a:t>graphs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as </a:t>
                </a:r>
                <a:r>
                  <a:rPr lang="en-US" sz="3200" b="1" dirty="0" smtClean="0"/>
                  <a:t>the  </a:t>
                </a:r>
                <a:r>
                  <a:rPr lang="en-US" sz="3200" b="1" dirty="0"/>
                  <a:t>area </a:t>
                </a:r>
                <a:r>
                  <a:rPr lang="en-US" sz="3200" b="1" dirty="0" smtClean="0"/>
                  <a:t>of the region under the graph </a:t>
                </a:r>
                <a:r>
                  <a:rPr lang="en-US" sz="3200" b="1" dirty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/>
                  <a:t> subtracted from the area of the region under the graph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15148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2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754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concept </a:t>
                </a:r>
                <a:r>
                  <a:rPr lang="en-US" sz="3200" b="1" dirty="0"/>
                  <a:t>is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.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754117"/>
              </a:xfrm>
              <a:prstGeom prst="rect">
                <a:avLst/>
              </a:prstGeom>
              <a:blipFill>
                <a:blip r:embed="rId2"/>
                <a:stretch>
                  <a:fillRect l="-166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9" y="990599"/>
            <a:ext cx="9096687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0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verify the reasonableness of the result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 above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we </a:t>
                </a:r>
                <a:r>
                  <a:rPr lang="en-US" sz="3200" b="1" dirty="0"/>
                  <a:t>can </a:t>
                </a:r>
                <a:r>
                  <a:rPr lang="en-US" sz="3200" b="1" dirty="0" smtClean="0"/>
                  <a:t>partition the interval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into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 smtClean="0"/>
                  <a:t>subintervals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each of </a:t>
                </a:r>
                <a:r>
                  <a:rPr lang="en-US" sz="3200" b="1" dirty="0" smtClean="0"/>
                  <a:t>width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82882"/>
                <a:ext cx="419100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 smtClean="0"/>
                  <a:t>Then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 smtClean="0"/>
                  <a:t> as shown in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 smtClean="0"/>
                  <a:t> sketch </a:t>
                </a:r>
                <a:r>
                  <a:rPr lang="en-US" sz="2800" b="1" dirty="0"/>
                  <a:t>a representative rectangle of </a:t>
                </a:r>
                <a:r>
                  <a:rPr lang="en-US" sz="2800" b="1" dirty="0" smtClean="0"/>
                  <a:t>width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2800" b="1" dirty="0" smtClean="0"/>
                  <a:t>and height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is </a:t>
                </a:r>
                <a:r>
                  <a:rPr lang="en-US" sz="2800" b="1" dirty="0" smtClean="0"/>
                  <a:t>in the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2800" b="1" baseline="30000" dirty="0" smtClean="0"/>
                  <a:t>th</a:t>
                </a:r>
                <a:r>
                  <a:rPr lang="en-US" sz="2800" b="1" dirty="0" smtClean="0"/>
                  <a:t> </a:t>
                </a:r>
                <a:r>
                  <a:rPr lang="en-US" sz="2800" b="1" dirty="0"/>
                  <a:t>subinterval.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82882"/>
                <a:ext cx="4191000" cy="3970318"/>
              </a:xfrm>
              <a:prstGeom prst="rect">
                <a:avLst/>
              </a:prstGeom>
              <a:blipFill>
                <a:blip r:embed="rId3"/>
                <a:stretch>
                  <a:fillRect l="-2907" r="-4651" b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430" y="2362200"/>
            <a:ext cx="4675570" cy="449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0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764</TotalTime>
  <Words>1527</Words>
  <Application>Microsoft Office PowerPoint</Application>
  <PresentationFormat>On-screen Show (4:3)</PresentationFormat>
  <Paragraphs>240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Cambria Math</vt:lpstr>
      <vt:lpstr>Century Gothic</vt:lpstr>
      <vt:lpstr>Courier New</vt:lpstr>
      <vt:lpstr>Palatino Linotype</vt:lpstr>
      <vt:lpstr>Wingdings</vt:lpstr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Samir</cp:lastModifiedBy>
  <cp:revision>132</cp:revision>
  <dcterms:created xsi:type="dcterms:W3CDTF">2006-08-16T00:00:00Z</dcterms:created>
  <dcterms:modified xsi:type="dcterms:W3CDTF">2021-03-12T07:08:44Z</dcterms:modified>
</cp:coreProperties>
</file>